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4"/>
  </p:notesMasterIdLst>
  <p:sldIdLst>
    <p:sldId id="551" r:id="rId2"/>
    <p:sldId id="593" r:id="rId3"/>
    <p:sldId id="542" r:id="rId4"/>
    <p:sldId id="543" r:id="rId5"/>
    <p:sldId id="591" r:id="rId6"/>
    <p:sldId id="600" r:id="rId7"/>
    <p:sldId id="611" r:id="rId8"/>
    <p:sldId id="579" r:id="rId9"/>
    <p:sldId id="610" r:id="rId10"/>
    <p:sldId id="599" r:id="rId11"/>
    <p:sldId id="601" r:id="rId12"/>
    <p:sldId id="602" r:id="rId13"/>
    <p:sldId id="603" r:id="rId14"/>
    <p:sldId id="612" r:id="rId15"/>
    <p:sldId id="605" r:id="rId16"/>
    <p:sldId id="606" r:id="rId17"/>
    <p:sldId id="607" r:id="rId18"/>
    <p:sldId id="608" r:id="rId19"/>
    <p:sldId id="609" r:id="rId20"/>
    <p:sldId id="598" r:id="rId21"/>
    <p:sldId id="436" r:id="rId22"/>
    <p:sldId id="437" r:id="rId23"/>
    <p:sldId id="438" r:id="rId24"/>
    <p:sldId id="439" r:id="rId25"/>
    <p:sldId id="440" r:id="rId26"/>
    <p:sldId id="449" r:id="rId27"/>
    <p:sldId id="442" r:id="rId28"/>
    <p:sldId id="443" r:id="rId29"/>
    <p:sldId id="444" r:id="rId30"/>
    <p:sldId id="445" r:id="rId31"/>
    <p:sldId id="544" r:id="rId32"/>
    <p:sldId id="597" r:id="rId3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628" autoAdjust="0"/>
    <p:restoredTop sz="94404" autoAdjust="0"/>
  </p:normalViewPr>
  <p:slideViewPr>
    <p:cSldViewPr>
      <p:cViewPr varScale="1">
        <p:scale>
          <a:sx n="67" d="100"/>
          <a:sy n="67" d="100"/>
        </p:scale>
        <p:origin x="53" y="130"/>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81010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8</a:t>
            </a:fld>
            <a:endParaRPr lang="en-US"/>
          </a:p>
        </p:txBody>
      </p:sp>
    </p:spTree>
    <p:extLst>
      <p:ext uri="{BB962C8B-B14F-4D97-AF65-F5344CB8AC3E}">
        <p14:creationId xmlns:p14="http://schemas.microsoft.com/office/powerpoint/2010/main" val="402290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26</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youtube.com/watch?v=QldzrQbRqP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youtu.be/5UQlU29a9e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5210"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hyperlink" Target="http://www.youtube.com/watch?v=XNmIfGGQ94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xml"/><Relationship Id="rId6" Type="http://schemas.microsoft.com/office/2007/relationships/hdphoto" Target="../media/hdphoto11.wdp"/><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5.xml"/><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15.wdp"/><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16.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7.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7.wdp"/></Relationships>
</file>

<file path=ppt/slides/_rels/slide3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5210"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www.youtube.com/watch?v=O1Fz1rviXF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ur-Eyes-On-Jesu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000"/>
                    </a14:imgEffect>
                    <a14:imgEffect>
                      <a14:colorTemperature colorTemp="9998"/>
                    </a14:imgEffect>
                    <a14:imgEffect>
                      <a14:saturation sat="254000"/>
                    </a14:imgEffect>
                    <a14:imgEffect>
                      <a14:brightnessContrast bright="8000" contrast="-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softEdge rad="520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0" y="4495800"/>
            <a:ext cx="9144000" cy="1524000"/>
          </a:xfrm>
          <a:solidFill>
            <a:schemeClr val="bg1">
              <a:alpha val="27000"/>
            </a:schemeClr>
          </a:solidFill>
          <a:effectLst>
            <a:softEdge rad="165100"/>
          </a:effectLst>
        </p:spPr>
        <p:txBody>
          <a:bodyPr/>
          <a:lstStyle/>
          <a:p>
            <a:pPr eaLnBrk="1" hangingPunct="1"/>
            <a:r>
              <a:rPr lang="en-US" dirty="0">
                <a:effectLst>
                  <a:glow rad="101600">
                    <a:schemeClr val="bg1">
                      <a:alpha val="94000"/>
                    </a:schemeClr>
                  </a:glow>
                </a:effectLst>
              </a:rPr>
              <a:t>Seeing Jesus</a:t>
            </a:r>
            <a:br>
              <a:rPr lang="en-US" dirty="0">
                <a:effectLst>
                  <a:glow rad="101600">
                    <a:schemeClr val="bg1">
                      <a:alpha val="94000"/>
                    </a:schemeClr>
                  </a:glow>
                </a:effectLst>
              </a:rPr>
            </a:br>
            <a:r>
              <a:rPr lang="en-US" dirty="0">
                <a:effectLst>
                  <a:glow rad="101600">
                    <a:schemeClr val="bg1">
                      <a:alpha val="94000"/>
                    </a:schemeClr>
                  </a:glow>
                </a:effectLst>
              </a:rPr>
              <a:t>Pt. 2 - CHANGE </a:t>
            </a:r>
          </a:p>
        </p:txBody>
      </p:sp>
    </p:spTree>
    <p:extLst>
      <p:ext uri="{BB962C8B-B14F-4D97-AF65-F5344CB8AC3E}">
        <p14:creationId xmlns:p14="http://schemas.microsoft.com/office/powerpoint/2010/main" val="2003571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Jesus is Standing </a:t>
            </a:r>
          </a:p>
          <a:p>
            <a:pPr marL="0" indent="0" algn="ctr">
              <a:buNone/>
            </a:pPr>
            <a:r>
              <a:rPr lang="en-US" sz="4400" dirty="0"/>
              <a:t>Right in Front of You</a:t>
            </a:r>
            <a:br>
              <a:rPr lang="en-US" sz="4400" dirty="0"/>
            </a:br>
            <a:br>
              <a:rPr lang="en-US" sz="4400" dirty="0"/>
            </a:br>
            <a:r>
              <a:rPr lang="en-US" sz="4400" dirty="0"/>
              <a:t>Download Here:</a:t>
            </a:r>
          </a:p>
          <a:p>
            <a:pPr marL="0" indent="0" algn="ctr">
              <a:buNone/>
            </a:pPr>
            <a:r>
              <a:rPr lang="en-US" dirty="0">
                <a:sym typeface="Wingdings" pitchFamily="2" charset="2"/>
                <a:hlinkClick r:id="rId2"/>
              </a:rPr>
              <a:t>http://www.youtube.com/watch?v=QldzrQbRqP4</a:t>
            </a:r>
            <a:r>
              <a:rPr lang="en-US" dirty="0"/>
              <a:t> </a:t>
            </a:r>
          </a:p>
        </p:txBody>
      </p:sp>
      <p:sp>
        <p:nvSpPr>
          <p:cNvPr id="4" name="Title 1"/>
          <p:cNvSpPr>
            <a:spLocks noGrp="1"/>
          </p:cNvSpPr>
          <p:nvPr>
            <p:ph type="title"/>
          </p:nvPr>
        </p:nvSpPr>
        <p:spPr>
          <a:xfrm>
            <a:off x="304799" y="152400"/>
            <a:ext cx="8805333" cy="1066800"/>
          </a:xfrm>
        </p:spPr>
        <p:txBody>
          <a:bodyPr/>
          <a:lstStyle/>
          <a:p>
            <a:r>
              <a:rPr lang="en-US" sz="3600" dirty="0">
                <a:solidFill>
                  <a:schemeClr val="tx1"/>
                </a:solidFill>
              </a:rPr>
              <a:t>Song: </a:t>
            </a:r>
            <a:r>
              <a:rPr lang="en-US" sz="3600" dirty="0"/>
              <a:t>Jesus is Standing </a:t>
            </a:r>
            <a:br>
              <a:rPr lang="en-US" sz="3600" dirty="0"/>
            </a:br>
            <a:r>
              <a:rPr lang="en-US" sz="3600" dirty="0"/>
              <a:t>Right in Front of You</a:t>
            </a:r>
          </a:p>
        </p:txBody>
      </p:sp>
    </p:spTree>
    <p:extLst>
      <p:ext uri="{BB962C8B-B14F-4D97-AF65-F5344CB8AC3E}">
        <p14:creationId xmlns:p14="http://schemas.microsoft.com/office/powerpoint/2010/main" val="833355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Jesus Heals Blind Man</a:t>
            </a:r>
          </a:p>
          <a:p>
            <a:pPr marL="0" indent="0" algn="ctr">
              <a:buNone/>
            </a:pPr>
            <a:br>
              <a:rPr lang="en-US" sz="4400" dirty="0"/>
            </a:br>
            <a:r>
              <a:rPr lang="en-US" sz="4400" dirty="0"/>
              <a:t>Download Here:</a:t>
            </a:r>
          </a:p>
          <a:p>
            <a:pPr marL="0" indent="0" algn="ctr">
              <a:buNone/>
            </a:pPr>
            <a:r>
              <a:rPr lang="en-US" dirty="0">
                <a:sym typeface="Wingdings" pitchFamily="2" charset="2"/>
                <a:hlinkClick r:id="rId2"/>
              </a:rPr>
              <a:t>https://youtu.be/5UQlU29a9eE</a:t>
            </a:r>
            <a:r>
              <a:rPr lang="en-US" dirty="0">
                <a:sym typeface="Wingdings" pitchFamily="2" charset="2"/>
              </a:rPr>
              <a:t> </a:t>
            </a:r>
            <a:endParaRPr lang="en-US" dirty="0"/>
          </a:p>
        </p:txBody>
      </p:sp>
      <p:sp>
        <p:nvSpPr>
          <p:cNvPr id="4" name="Title 1"/>
          <p:cNvSpPr>
            <a:spLocks noGrp="1"/>
          </p:cNvSpPr>
          <p:nvPr>
            <p:ph type="title"/>
          </p:nvPr>
        </p:nvSpPr>
        <p:spPr>
          <a:xfrm>
            <a:off x="-33867" y="0"/>
            <a:ext cx="9144000" cy="914400"/>
          </a:xfrm>
        </p:spPr>
        <p:txBody>
          <a:bodyPr/>
          <a:lstStyle/>
          <a:p>
            <a:r>
              <a:rPr lang="en-US" sz="3600" dirty="0">
                <a:solidFill>
                  <a:schemeClr val="tx1"/>
                </a:solidFill>
              </a:rPr>
              <a:t>Video: </a:t>
            </a:r>
            <a:r>
              <a:rPr lang="en-US" sz="3600" dirty="0"/>
              <a:t>Jesus Heals Blind Man</a:t>
            </a:r>
          </a:p>
        </p:txBody>
      </p:sp>
    </p:spTree>
    <p:extLst>
      <p:ext uri="{BB962C8B-B14F-4D97-AF65-F5344CB8AC3E}">
        <p14:creationId xmlns:p14="http://schemas.microsoft.com/office/powerpoint/2010/main" val="1105917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16" y="1"/>
            <a:ext cx="9149316" cy="685799"/>
          </a:xfrm>
        </p:spPr>
        <p:txBody>
          <a:bodyPr/>
          <a:lstStyle/>
          <a:p>
            <a:pPr eaLnBrk="1" hangingPunct="1"/>
            <a:r>
              <a:rPr lang="en-US" sz="3600" dirty="0"/>
              <a:t>Video: We see Jesus, We Change</a:t>
            </a:r>
            <a:endParaRPr lang="en-US" sz="3600" dirty="0">
              <a:sym typeface="Wingdings" pitchFamily="2" charset="2"/>
            </a:endParaRPr>
          </a:p>
        </p:txBody>
      </p:sp>
      <p:pic>
        <p:nvPicPr>
          <p:cNvPr id="2" name="blind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8721" y="699091"/>
            <a:ext cx="8211879" cy="6158909"/>
          </a:xfrm>
          <a:prstGeom prst="rect">
            <a:avLst/>
          </a:prstGeom>
        </p:spPr>
      </p:pic>
    </p:spTree>
    <p:extLst>
      <p:ext uri="{BB962C8B-B14F-4D97-AF65-F5344CB8AC3E}">
        <p14:creationId xmlns:p14="http://schemas.microsoft.com/office/powerpoint/2010/main" val="2569562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mmock.files.wordpress.com/2012/03/men_as_trees_walking_original.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4000"/>
                    </a14:imgEffect>
                    <a14:imgEffect>
                      <a14:colorTemperature colorTemp="11500"/>
                    </a14:imgEffect>
                    <a14:imgEffect>
                      <a14:saturation sat="400000"/>
                    </a14:imgEffect>
                    <a14:imgEffect>
                      <a14:brightnessContrast bright="1000" contrast="13000"/>
                    </a14:imgEffect>
                  </a14:imgLayer>
                </a14:imgProps>
              </a:ext>
              <a:ext uri="{28A0092B-C50C-407E-A947-70E740481C1C}">
                <a14:useLocalDpi xmlns:a14="http://schemas.microsoft.com/office/drawing/2010/main" val="0"/>
              </a:ext>
            </a:extLst>
          </a:blip>
          <a:srcRect b="8130"/>
          <a:stretch/>
        </p:blipFill>
        <p:spPr bwMode="auto">
          <a:xfrm>
            <a:off x="-34489" y="557561"/>
            <a:ext cx="9159903" cy="6300439"/>
          </a:xfrm>
          <a:prstGeom prst="rect">
            <a:avLst/>
          </a:prstGeom>
          <a:noFill/>
          <a:extLst>
            <a:ext uri="{909E8E84-426E-40DD-AFC4-6F175D3DCCD1}">
              <a14:hiddenFill xmlns:a14="http://schemas.microsoft.com/office/drawing/2010/main">
                <a:solidFill>
                  <a:srgbClr val="FFFFFF"/>
                </a:solidFill>
              </a14:hiddenFill>
            </a:ext>
          </a:extLst>
        </p:spPr>
      </p:pic>
      <p:sp>
        <p:nvSpPr>
          <p:cNvPr id="26628" name="Rectangle 4"/>
          <p:cNvSpPr>
            <a:spLocks noGrp="1" noChangeArrowheads="1"/>
          </p:cNvSpPr>
          <p:nvPr>
            <p:ph type="body" sz="half" idx="1"/>
          </p:nvPr>
        </p:nvSpPr>
        <p:spPr>
          <a:xfrm>
            <a:off x="-34489" y="3200400"/>
            <a:ext cx="9254689" cy="3581400"/>
          </a:xfrm>
          <a:noFill/>
          <a:effectLst/>
        </p:spPr>
        <p:txBody>
          <a:bodyPr/>
          <a:lstStyle/>
          <a:p>
            <a:pPr marL="0" indent="0" eaLnBrk="1" hangingPunct="1">
              <a:lnSpc>
                <a:spcPct val="80000"/>
              </a:lnSpc>
              <a:buNone/>
            </a:pPr>
            <a:r>
              <a:rPr lang="en-US" sz="3400" b="1" dirty="0">
                <a:ln w="12700" cmpd="sng">
                  <a:solidFill>
                    <a:schemeClr val="bg1"/>
                  </a:solidFill>
                </a:ln>
                <a:effectLst>
                  <a:glow rad="127000">
                    <a:srgbClr val="020014"/>
                  </a:glow>
                </a:effectLst>
              </a:rPr>
              <a:t>“</a:t>
            </a:r>
            <a:r>
              <a:rPr lang="en-US" sz="3400" dirty="0">
                <a:ln w="12700" cmpd="sng">
                  <a:solidFill>
                    <a:schemeClr val="bg1"/>
                  </a:solidFill>
                </a:ln>
                <a:effectLst>
                  <a:glow rad="127000">
                    <a:srgbClr val="020014"/>
                  </a:glow>
                </a:effectLst>
              </a:rPr>
              <a:t>…He spit on the eyes of the blind man and put His hands on him. He asked, “Do you see anything?” The blind man looked up and said, “I see some men. They look like trees, walking.” </a:t>
            </a:r>
          </a:p>
          <a:p>
            <a:pPr marL="0" indent="0" eaLnBrk="1" hangingPunct="1">
              <a:lnSpc>
                <a:spcPct val="80000"/>
              </a:lnSpc>
              <a:buNone/>
            </a:pPr>
            <a:r>
              <a:rPr lang="en-US" sz="3400" dirty="0">
                <a:ln w="12700" cmpd="sng">
                  <a:solidFill>
                    <a:schemeClr val="bg1"/>
                  </a:solidFill>
                </a:ln>
                <a:effectLst>
                  <a:glow rad="127000">
                    <a:srgbClr val="020014"/>
                  </a:glow>
                </a:effectLst>
              </a:rPr>
              <a:t>Jesus put His hands on the man’s eyes again and told him to look up. Then he was healed and saw everything well.” </a:t>
            </a:r>
            <a:r>
              <a:rPr lang="en-US" sz="1600" b="1" dirty="0">
                <a:ln w="6350" cmpd="sng">
                  <a:solidFill>
                    <a:schemeClr val="bg1"/>
                  </a:solidFill>
                </a:ln>
                <a:effectLst>
                  <a:glow rad="127000">
                    <a:srgbClr val="020014"/>
                  </a:glow>
                </a:effectLst>
              </a:rPr>
              <a:t>Mark 8:23-25</a:t>
            </a:r>
          </a:p>
          <a:p>
            <a:pPr eaLnBrk="1" hangingPunct="1">
              <a:lnSpc>
                <a:spcPct val="80000"/>
              </a:lnSpc>
            </a:pPr>
            <a:endParaRPr lang="en-US" sz="1600" b="1" dirty="0"/>
          </a:p>
        </p:txBody>
      </p:sp>
      <p:sp>
        <p:nvSpPr>
          <p:cNvPr id="26627" name="Rectangle 3"/>
          <p:cNvSpPr>
            <a:spLocks noGrp="1" noChangeArrowheads="1"/>
          </p:cNvSpPr>
          <p:nvPr>
            <p:ph type="title"/>
          </p:nvPr>
        </p:nvSpPr>
        <p:spPr>
          <a:xfrm>
            <a:off x="-34488" y="0"/>
            <a:ext cx="9178488" cy="609600"/>
          </a:xfrm>
          <a:solidFill>
            <a:srgbClr val="002B4C"/>
          </a:solidFill>
        </p:spPr>
        <p:txBody>
          <a:bodyPr lIns="91440" tIns="0" rIns="0" bIns="0"/>
          <a:lstStyle/>
          <a:p>
            <a:pPr algn="ctr" eaLnBrk="1" hangingPunct="1"/>
            <a:r>
              <a:rPr lang="en-US" dirty="0"/>
              <a:t>Spiritual Sight Increases With Use</a:t>
            </a:r>
          </a:p>
        </p:txBody>
      </p:sp>
    </p:spTree>
    <p:extLst>
      <p:ext uri="{BB962C8B-B14F-4D97-AF65-F5344CB8AC3E}">
        <p14:creationId xmlns:p14="http://schemas.microsoft.com/office/powerpoint/2010/main" val="1916738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additive="base">
                                        <p:cTn id="7" dur="5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 calcmode="lin" valueType="num">
                                      <p:cBhvr additive="base">
                                        <p:cTn id="13" dur="5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19800" y="-76200"/>
            <a:ext cx="3124200" cy="1981200"/>
          </a:xfrm>
        </p:spPr>
        <p:txBody>
          <a:bodyPr/>
          <a:lstStyle/>
          <a:p>
            <a:pPr algn="l" eaLnBrk="1" hangingPunct="1"/>
            <a:r>
              <a:rPr lang="en-US" sz="3400" dirty="0"/>
              <a:t>Spiritual sight increases with use.</a:t>
            </a:r>
          </a:p>
        </p:txBody>
      </p:sp>
      <p:pic>
        <p:nvPicPr>
          <p:cNvPr id="25603" name="Picture 3" descr="jesushealingtheblindman"/>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8000"/>
                    </a14:imgEffect>
                    <a14:imgEffect>
                      <a14:colorTemperature colorTemp="7249"/>
                    </a14:imgEffect>
                    <a14:imgEffect>
                      <a14:saturation sat="146000"/>
                    </a14:imgEffect>
                    <a14:imgEffect>
                      <a14:brightnessContrast bright="6000" contrast="-4000"/>
                    </a14:imgEffect>
                  </a14:imgLayer>
                </a14:imgProps>
              </a:ext>
              <a:ext uri="{28A0092B-C50C-407E-A947-70E740481C1C}">
                <a14:useLocalDpi xmlns:a14="http://schemas.microsoft.com/office/drawing/2010/main" val="0"/>
              </a:ext>
            </a:extLst>
          </a:blip>
          <a:srcRect t="1363" r="1167"/>
          <a:stretch/>
        </p:blipFill>
        <p:spPr>
          <a:xfrm>
            <a:off x="0" y="0"/>
            <a:ext cx="60198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2"/>
          <p:cNvSpPr txBox="1">
            <a:spLocks noChangeArrowheads="1"/>
          </p:cNvSpPr>
          <p:nvPr/>
        </p:nvSpPr>
        <p:spPr bwMode="auto">
          <a:xfrm>
            <a:off x="6039522" y="2057400"/>
            <a:ext cx="3124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eaLnBrk="1" hangingPunct="1"/>
            <a:br>
              <a:rPr lang="en-US" sz="3400" kern="0" dirty="0"/>
            </a:br>
            <a:r>
              <a:rPr lang="en-US" sz="3400" kern="0" dirty="0"/>
              <a:t>Jesus gives us sight, and increases that sight as we continue with Him. </a:t>
            </a:r>
          </a:p>
        </p:txBody>
      </p:sp>
      <p:sp>
        <p:nvSpPr>
          <p:cNvPr id="5" name="Rectangle 2"/>
          <p:cNvSpPr txBox="1">
            <a:spLocks noChangeArrowheads="1"/>
          </p:cNvSpPr>
          <p:nvPr/>
        </p:nvSpPr>
        <p:spPr bwMode="auto">
          <a:xfrm>
            <a:off x="6019800" y="5105400"/>
            <a:ext cx="3124200" cy="173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eaLnBrk="1" hangingPunct="1"/>
            <a:br>
              <a:rPr lang="en-US" sz="3200" kern="0" dirty="0"/>
            </a:br>
            <a:br>
              <a:rPr lang="en-US" sz="3200" kern="0" dirty="0"/>
            </a:br>
            <a:r>
              <a:rPr lang="en-US" sz="3400" kern="0" dirty="0"/>
              <a:t>Let Him touch you again and again.</a:t>
            </a:r>
          </a:p>
        </p:txBody>
      </p:sp>
    </p:spTree>
    <p:custDataLst>
      <p:tags r:id="rId1"/>
    </p:custDataLst>
    <p:extLst>
      <p:ext uri="{BB962C8B-B14F-4D97-AF65-F5344CB8AC3E}">
        <p14:creationId xmlns:p14="http://schemas.microsoft.com/office/powerpoint/2010/main" val="15148521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jesus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164"/>
                    </a14:imgEffect>
                    <a14:imgEffect>
                      <a14:saturation sat="118000"/>
                    </a14:imgEffect>
                    <a14:imgEffect>
                      <a14:brightnessContrast bright="5000" contrast="26000"/>
                    </a14:imgEffect>
                  </a14:imgLayer>
                </a14:imgProps>
              </a:ext>
              <a:ext uri="{28A0092B-C50C-407E-A947-70E740481C1C}">
                <a14:useLocalDpi xmlns:a14="http://schemas.microsoft.com/office/drawing/2010/main" val="0"/>
              </a:ext>
            </a:extLst>
          </a:blip>
          <a:srcRect l="25513" r="19546"/>
          <a:stretch/>
        </p:blipFill>
        <p:spPr>
          <a:xfrm>
            <a:off x="4572000" y="0"/>
            <a:ext cx="4571999" cy="6858000"/>
          </a:xfrm>
          <a:noFill/>
          <a:effectLst>
            <a:outerShdw dist="35921" dir="2700000" algn="ctr" rotWithShape="0">
              <a:srgbClr val="808080"/>
            </a:outerShdw>
            <a:softEdge rad="469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0" y="3581400"/>
            <a:ext cx="4724400" cy="3276600"/>
          </a:xfrm>
          <a:noFill/>
          <a:effectLst/>
        </p:spPr>
        <p:txBody>
          <a:bodyPr lIns="91440" rIns="0" bIns="0" anchor="ctr" anchorCtr="0"/>
          <a:lstStyle/>
          <a:p>
            <a:pPr algn="l" eaLnBrk="1" hangingPunct="1"/>
            <a:r>
              <a:rPr lang="en-US" dirty="0"/>
              <a:t>Then I will have complete knowledge as God has complete knowledge of me.”</a:t>
            </a:r>
            <a:br>
              <a:rPr lang="en-US" dirty="0"/>
            </a:br>
            <a:r>
              <a:rPr lang="en-US" dirty="0"/>
              <a:t>                      </a:t>
            </a:r>
            <a:r>
              <a:rPr lang="en-US" sz="2000" b="1" dirty="0"/>
              <a:t>1 Cor. 13:12</a:t>
            </a:r>
            <a:r>
              <a:rPr lang="en-US" dirty="0"/>
              <a:t> </a:t>
            </a:r>
            <a:r>
              <a:rPr lang="en-US" sz="4800" dirty="0"/>
              <a:t> </a:t>
            </a:r>
          </a:p>
        </p:txBody>
      </p:sp>
      <p:sp>
        <p:nvSpPr>
          <p:cNvPr id="4" name="Rectangle 3">
            <a:extLst>
              <a:ext uri="{FF2B5EF4-FFF2-40B4-BE49-F238E27FC236}">
                <a16:creationId xmlns:a16="http://schemas.microsoft.com/office/drawing/2014/main" id="{E27D4DC1-8F98-4E53-BAEF-57645506F852}"/>
              </a:ext>
            </a:extLst>
          </p:cNvPr>
          <p:cNvSpPr txBox="1">
            <a:spLocks noChangeArrowheads="1"/>
          </p:cNvSpPr>
          <p:nvPr/>
        </p:nvSpPr>
        <p:spPr bwMode="auto">
          <a:xfrm>
            <a:off x="35858" y="0"/>
            <a:ext cx="4840942" cy="3581400"/>
          </a:xfrm>
          <a:prstGeom prst="rect">
            <a:avLst/>
          </a:prstGeom>
          <a:noFill/>
          <a:ln>
            <a:noFill/>
          </a:ln>
          <a:effectLst>
            <a:outerShdw dist="35921" dir="2700000" algn="ctr" rotWithShape="0">
              <a:schemeClr val="bg2"/>
            </a:outerShdw>
          </a:effectLst>
          <a:extLst/>
        </p:spPr>
        <p:txBody>
          <a:bodyPr vert="horz" wrap="square" lIns="91440" tIns="91440" rIns="0" bIns="0" numCol="1" anchor="ctr"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eaLnBrk="1" hangingPunct="1"/>
            <a:r>
              <a:rPr lang="en-US" kern="0" dirty="0"/>
              <a:t>“Now we see a blurred image in a mirror. Then we will see very clearly. Now my knowledge is incomplete.</a:t>
            </a:r>
            <a:endParaRPr lang="en-US" sz="4800" kern="0" dirty="0"/>
          </a:p>
        </p:txBody>
      </p:sp>
    </p:spTree>
    <p:extLst>
      <p:ext uri="{BB962C8B-B14F-4D97-AF65-F5344CB8AC3E}">
        <p14:creationId xmlns:p14="http://schemas.microsoft.com/office/powerpoint/2010/main" val="3581777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bandage-removal"/>
          <p:cNvPicPr>
            <a:picLocks noGrp="1" noChangeAspect="1" noChangeArrowheads="1"/>
          </p:cNvPicPr>
          <p:nvPr>
            <p:ph sz="quarter" idx="2"/>
          </p:nvPr>
        </p:nvPicPr>
        <p:blipFill>
          <a:blip r:embed="rId2">
            <a:extLst>
              <a:ext uri="{BEBA8EAE-BF5A-486C-A8C5-ECC9F3942E4B}">
                <a14:imgProps xmlns:a14="http://schemas.microsoft.com/office/drawing/2010/main">
                  <a14:imgLayer r:embed="rId3">
                    <a14:imgEffect>
                      <a14:sharpenSoften amount="49000"/>
                    </a14:imgEffect>
                    <a14:imgEffect>
                      <a14:colorTemperature colorTemp="7086"/>
                    </a14:imgEffect>
                    <a14:imgEffect>
                      <a14:saturation sat="155000"/>
                    </a14:imgEffect>
                    <a14:imgEffect>
                      <a14:brightnessContrast bright="16000" contrast="1000"/>
                    </a14:imgEffect>
                  </a14:imgLayer>
                </a14:imgProps>
              </a:ext>
              <a:ext uri="{28A0092B-C50C-407E-A947-70E740481C1C}">
                <a14:useLocalDpi xmlns:a14="http://schemas.microsoft.com/office/drawing/2010/main" val="0"/>
              </a:ext>
            </a:extLst>
          </a:blip>
          <a:srcRect/>
          <a:stretch>
            <a:fillRect/>
          </a:stretch>
        </p:blipFill>
        <p:spPr>
          <a:xfrm>
            <a:off x="4270443" y="-76200"/>
            <a:ext cx="4949757" cy="3473341"/>
          </a:xfrm>
          <a:noFill/>
          <a:effectLst>
            <a:outerShdw dist="35921" dir="2700000" algn="ctr" rotWithShape="0">
              <a:srgbClr val="808080"/>
            </a:outerShd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title"/>
          </p:nvPr>
        </p:nvSpPr>
        <p:spPr>
          <a:xfrm>
            <a:off x="0" y="0"/>
            <a:ext cx="4343400" cy="2057400"/>
          </a:xfrm>
        </p:spPr>
        <p:txBody>
          <a:bodyPr/>
          <a:lstStyle/>
          <a:p>
            <a:pPr algn="l" eaLnBrk="1" hangingPunct="1"/>
            <a:r>
              <a:rPr lang="en-US" sz="3600" b="1" dirty="0"/>
              <a:t>Our spiritual </a:t>
            </a:r>
            <a:r>
              <a:rPr lang="en-US" sz="3600" dirty="0"/>
              <a:t>s</a:t>
            </a:r>
            <a:r>
              <a:rPr lang="en-US" sz="3600" b="1" dirty="0"/>
              <a:t>ight </a:t>
            </a:r>
            <a:r>
              <a:rPr lang="en-US" sz="3600" dirty="0"/>
              <a:t>i</a:t>
            </a:r>
            <a:r>
              <a:rPr lang="en-US" sz="3600" b="1" dirty="0"/>
              <a:t>mproves as we continue </a:t>
            </a:r>
            <a:r>
              <a:rPr lang="en-US" sz="3600" dirty="0"/>
              <a:t>l</a:t>
            </a:r>
            <a:r>
              <a:rPr lang="en-US" sz="3600" b="1" dirty="0"/>
              <a:t>ooking at Jesus. </a:t>
            </a:r>
          </a:p>
        </p:txBody>
      </p:sp>
      <p:sp>
        <p:nvSpPr>
          <p:cNvPr id="30724" name="Rectangle 4"/>
          <p:cNvSpPr>
            <a:spLocks noGrp="1" noChangeArrowheads="1"/>
          </p:cNvSpPr>
          <p:nvPr>
            <p:ph type="body" sz="half" idx="1"/>
          </p:nvPr>
        </p:nvSpPr>
        <p:spPr>
          <a:xfrm>
            <a:off x="3962400" y="3429000"/>
            <a:ext cx="5181600" cy="3352800"/>
          </a:xfrm>
        </p:spPr>
        <p:txBody>
          <a:bodyPr/>
          <a:lstStyle/>
          <a:p>
            <a:pPr eaLnBrk="1" hangingPunct="1">
              <a:buClr>
                <a:schemeClr val="tx1"/>
              </a:buClr>
            </a:pPr>
            <a:r>
              <a:rPr lang="en-US" sz="3200" dirty="0"/>
              <a:t>In our life</a:t>
            </a:r>
          </a:p>
          <a:p>
            <a:pPr eaLnBrk="1" hangingPunct="1">
              <a:buClr>
                <a:schemeClr val="tx1"/>
              </a:buClr>
            </a:pPr>
            <a:r>
              <a:rPr lang="en-US" sz="3200" dirty="0"/>
              <a:t>In someone else’s life</a:t>
            </a:r>
          </a:p>
          <a:p>
            <a:pPr eaLnBrk="1" hangingPunct="1">
              <a:buClr>
                <a:schemeClr val="tx1"/>
              </a:buClr>
            </a:pPr>
            <a:r>
              <a:rPr lang="en-US" sz="3200" dirty="0"/>
              <a:t>In blessings &amp; troubles </a:t>
            </a:r>
          </a:p>
          <a:p>
            <a:pPr eaLnBrk="1" hangingPunct="1">
              <a:buClr>
                <a:schemeClr val="tx1"/>
              </a:buClr>
            </a:pPr>
            <a:r>
              <a:rPr lang="en-US" sz="3200" dirty="0"/>
              <a:t>At His coming</a:t>
            </a:r>
          </a:p>
          <a:p>
            <a:pPr eaLnBrk="1" hangingPunct="1">
              <a:buClr>
                <a:schemeClr val="tx1"/>
              </a:buClr>
            </a:pPr>
            <a:r>
              <a:rPr lang="en-US" sz="3200" dirty="0"/>
              <a:t>At His throne</a:t>
            </a:r>
          </a:p>
        </p:txBody>
      </p:sp>
      <p:pic>
        <p:nvPicPr>
          <p:cNvPr id="30725" name="Picture 5" descr="bible-cross"/>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3352800"/>
            <a:ext cx="39624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6" name="Rectangle 6"/>
          <p:cNvSpPr>
            <a:spLocks noChangeArrowheads="1"/>
          </p:cNvSpPr>
          <p:nvPr/>
        </p:nvSpPr>
        <p:spPr bwMode="auto">
          <a:xfrm>
            <a:off x="3243" y="2057400"/>
            <a:ext cx="4191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tx1"/>
              </a:buClr>
              <a:buSzPct val="75000"/>
              <a:buFont typeface="Wingdings" pitchFamily="2" charset="2"/>
              <a:buChar char="n"/>
            </a:pPr>
            <a:r>
              <a:rPr lang="en-US" sz="4400" b="1" dirty="0">
                <a:latin typeface="Arial" charset="0"/>
              </a:rPr>
              <a:t>In His word, </a:t>
            </a:r>
          </a:p>
          <a:p>
            <a:pPr marL="342900" indent="-342900" eaLnBrk="1" hangingPunct="1">
              <a:spcBef>
                <a:spcPct val="20000"/>
              </a:spcBef>
              <a:buClr>
                <a:schemeClr val="tx1"/>
              </a:buClr>
              <a:buSzPct val="75000"/>
              <a:buFont typeface="Wingdings" pitchFamily="2" charset="2"/>
              <a:buChar char="n"/>
            </a:pPr>
            <a:r>
              <a:rPr lang="en-US" sz="4400" b="1" dirty="0">
                <a:latin typeface="Arial" charset="0"/>
              </a:rPr>
              <a:t>In worship </a:t>
            </a:r>
          </a:p>
        </p:txBody>
      </p:sp>
    </p:spTree>
    <p:extLst>
      <p:ext uri="{BB962C8B-B14F-4D97-AF65-F5344CB8AC3E}">
        <p14:creationId xmlns:p14="http://schemas.microsoft.com/office/powerpoint/2010/main" val="657538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2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urquoiseBlurryMan2%2Bcopy"/>
          <p:cNvPicPr>
            <a:picLocks noGrp="1" noChangeAspect="1" noChangeArrowheads="1"/>
          </p:cNvPicPr>
          <p:nvPr>
            <p:ph sz="half" idx="2"/>
          </p:nvPr>
        </p:nvPicPr>
        <p:blipFill rotWithShape="1">
          <a:blip r:embed="rId2">
            <a:extLst>
              <a:ext uri="{BEBA8EAE-BF5A-486C-A8C5-ECC9F3942E4B}">
                <a14:imgProps xmlns:a14="http://schemas.microsoft.com/office/drawing/2010/main">
                  <a14:imgLayer r:embed="rId3">
                    <a14:imgEffect>
                      <a14:sharpenSoften amount="13000"/>
                    </a14:imgEffect>
                    <a14:imgEffect>
                      <a14:colorTemperature colorTemp="9827"/>
                    </a14:imgEffect>
                    <a14:imgEffect>
                      <a14:saturation sat="199000"/>
                    </a14:imgEffect>
                    <a14:imgEffect>
                      <a14:brightnessContrast bright="6000" contrast="8000"/>
                    </a14:imgEffect>
                  </a14:imgLayer>
                </a14:imgProps>
              </a:ext>
              <a:ext uri="{28A0092B-C50C-407E-A947-70E740481C1C}">
                <a14:useLocalDpi xmlns:a14="http://schemas.microsoft.com/office/drawing/2010/main" val="0"/>
              </a:ext>
            </a:extLst>
          </a:blip>
          <a:srcRect r="5598"/>
          <a:stretch/>
        </p:blipFill>
        <p:spPr>
          <a:xfrm>
            <a:off x="-152400" y="990599"/>
            <a:ext cx="3884428" cy="5943601"/>
          </a:xfrm>
          <a:noFill/>
          <a:effectLst>
            <a:outerShdw dist="35921" dir="2700000" algn="ctr" rotWithShape="0">
              <a:srgbClr val="808080"/>
            </a:outerShdw>
            <a:softEdge rad="292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Grp="1" noChangeArrowheads="1"/>
          </p:cNvSpPr>
          <p:nvPr>
            <p:ph type="body" sz="half" idx="1"/>
          </p:nvPr>
        </p:nvSpPr>
        <p:spPr>
          <a:xfrm>
            <a:off x="3657600" y="381000"/>
            <a:ext cx="5410200" cy="6477000"/>
          </a:xfrm>
          <a:solidFill>
            <a:schemeClr val="bg1"/>
          </a:solidFill>
          <a:effectLst>
            <a:softEdge rad="139700"/>
          </a:effectLst>
        </p:spPr>
        <p:txBody>
          <a:bodyPr lIns="0" tIns="0" rIns="0" bIns="0"/>
          <a:lstStyle/>
          <a:p>
            <a:pPr marL="0" indent="0" eaLnBrk="1" hangingPunct="1">
              <a:buNone/>
            </a:pPr>
            <a:r>
              <a:rPr lang="en-US" sz="3200" dirty="0"/>
              <a:t>Seeing Him changes us into His image. The more we look, the more we change.</a:t>
            </a:r>
          </a:p>
          <a:p>
            <a:pPr marL="0" indent="0" eaLnBrk="1" hangingPunct="1">
              <a:buNone/>
            </a:pPr>
            <a:r>
              <a:rPr lang="en-US" sz="800" dirty="0"/>
              <a:t> </a:t>
            </a:r>
            <a:endParaRPr lang="en-US" sz="800" b="1" dirty="0"/>
          </a:p>
          <a:p>
            <a:pPr marL="0" indent="0" eaLnBrk="1" hangingPunct="1">
              <a:buNone/>
            </a:pPr>
            <a:r>
              <a:rPr lang="en-US" sz="3200" dirty="0"/>
              <a:t>“We are already God’s children, and we can’t even imagine what it is going to be like later on. </a:t>
            </a:r>
          </a:p>
          <a:p>
            <a:pPr marL="0" indent="0" eaLnBrk="1" hangingPunct="1">
              <a:buNone/>
            </a:pPr>
            <a:r>
              <a:rPr lang="en-US" sz="3200" dirty="0"/>
              <a:t>But we do know this, that when he comes we will be like him, as a result of seeing him as he really is.”</a:t>
            </a:r>
          </a:p>
          <a:p>
            <a:pPr marL="0" indent="0" eaLnBrk="1" hangingPunct="1">
              <a:buNone/>
            </a:pPr>
            <a:r>
              <a:rPr lang="en-US" sz="3200" dirty="0"/>
              <a:t>                                    </a:t>
            </a:r>
            <a:r>
              <a:rPr lang="en-US" sz="1800" b="1" dirty="0"/>
              <a:t>1 John 3:2-3 </a:t>
            </a:r>
          </a:p>
        </p:txBody>
      </p:sp>
      <p:sp>
        <p:nvSpPr>
          <p:cNvPr id="24579" name="Rectangle 3"/>
          <p:cNvSpPr>
            <a:spLocks noGrp="1" noChangeArrowheads="1"/>
          </p:cNvSpPr>
          <p:nvPr>
            <p:ph type="title"/>
          </p:nvPr>
        </p:nvSpPr>
        <p:spPr>
          <a:xfrm>
            <a:off x="-34290" y="0"/>
            <a:ext cx="3539490" cy="1371600"/>
          </a:xfrm>
          <a:solidFill>
            <a:schemeClr val="bg1"/>
          </a:solidFill>
          <a:effectLst>
            <a:softEdge rad="127000"/>
          </a:effectLst>
        </p:spPr>
        <p:txBody>
          <a:bodyPr lIns="91440" tIns="0" rIns="0" bIns="182880"/>
          <a:lstStyle/>
          <a:p>
            <a:pPr algn="ctr" eaLnBrk="1" hangingPunct="1"/>
            <a:r>
              <a:rPr lang="en-US" dirty="0"/>
              <a:t>Seeing Jesus Changes Us</a:t>
            </a:r>
          </a:p>
        </p:txBody>
      </p:sp>
    </p:spTree>
    <p:extLst>
      <p:ext uri="{BB962C8B-B14F-4D97-AF65-F5344CB8AC3E}">
        <p14:creationId xmlns:p14="http://schemas.microsoft.com/office/powerpoint/2010/main" val="409131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80">
                                            <p:txEl>
                                              <p:pRg st="2" end="2"/>
                                            </p:txEl>
                                          </p:spTgt>
                                        </p:tgtEl>
                                        <p:attrNameLst>
                                          <p:attrName>style.visibility</p:attrName>
                                        </p:attrNameLst>
                                      </p:cBhvr>
                                      <p:to>
                                        <p:strVal val="visible"/>
                                      </p:to>
                                    </p:set>
                                    <p:anim calcmode="lin" valueType="num">
                                      <p:cBhvr additive="base">
                                        <p:cTn id="13"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80">
                                            <p:txEl>
                                              <p:pRg st="3" end="3"/>
                                            </p:txEl>
                                          </p:spTgt>
                                        </p:tgtEl>
                                        <p:attrNameLst>
                                          <p:attrName>style.visibility</p:attrName>
                                        </p:attrNameLst>
                                      </p:cBhvr>
                                      <p:to>
                                        <p:strVal val="visible"/>
                                      </p:to>
                                    </p:set>
                                    <p:anim calcmode="lin" valueType="num">
                                      <p:cBhvr additive="base">
                                        <p:cTn id="19" dur="500" fill="hold"/>
                                        <p:tgtEl>
                                          <p:spTgt spid="2458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580">
                                            <p:txEl>
                                              <p:pRg st="4" end="4"/>
                                            </p:txEl>
                                          </p:spTgt>
                                        </p:tgtEl>
                                        <p:attrNameLst>
                                          <p:attrName>style.visibility</p:attrName>
                                        </p:attrNameLst>
                                      </p:cBhvr>
                                      <p:to>
                                        <p:strVal val="visible"/>
                                      </p:to>
                                    </p:set>
                                    <p:anim calcmode="lin" valueType="num">
                                      <p:cBhvr additive="base">
                                        <p:cTn id="23"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58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5519988029_e877047491"/>
          <p:cNvPicPr>
            <a:picLocks noGrp="1" noChangeAspect="1" noChangeArrowheads="1"/>
          </p:cNvPicPr>
          <p:nvPr>
            <p:ph sz="quarter" idx="3"/>
          </p:nvPr>
        </p:nvPicPr>
        <p:blipFill rotWithShape="1">
          <a:blip r:embed="rId2">
            <a:extLst>
              <a:ext uri="{BEBA8EAE-BF5A-486C-A8C5-ECC9F3942E4B}">
                <a14:imgProps xmlns:a14="http://schemas.microsoft.com/office/drawing/2010/main">
                  <a14:imgLayer r:embed="rId3">
                    <a14:imgEffect>
                      <a14:sharpenSoften amount="32000"/>
                    </a14:imgEffect>
                    <a14:imgEffect>
                      <a14:colorTemperature colorTemp="6400"/>
                    </a14:imgEffect>
                    <a14:imgEffect>
                      <a14:saturation sat="247000"/>
                    </a14:imgEffect>
                    <a14:imgEffect>
                      <a14:brightnessContrast bright="4000" contrast="9000"/>
                    </a14:imgEffect>
                  </a14:imgLayer>
                </a14:imgProps>
              </a:ext>
              <a:ext uri="{28A0092B-C50C-407E-A947-70E740481C1C}">
                <a14:useLocalDpi xmlns:a14="http://schemas.microsoft.com/office/drawing/2010/main" val="0"/>
              </a:ext>
            </a:extLst>
          </a:blip>
          <a:srcRect l="7655" r="5638" b="39225"/>
          <a:stretch/>
        </p:blipFill>
        <p:spPr>
          <a:xfrm>
            <a:off x="3336587" y="0"/>
            <a:ext cx="5807414" cy="4167963"/>
          </a:xfrm>
          <a:noFill/>
          <a:effectLst>
            <a:outerShdw dist="35921" dir="2700000" algn="ctr" rotWithShape="0">
              <a:srgbClr val="808080"/>
            </a:outerShdw>
            <a:softEdge rad="228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0" y="0"/>
            <a:ext cx="3276600" cy="3276600"/>
          </a:xfrm>
          <a:solidFill>
            <a:schemeClr val="bg1"/>
          </a:solidFill>
        </p:spPr>
        <p:txBody>
          <a:bodyPr/>
          <a:lstStyle/>
          <a:p>
            <a:pPr algn="l" eaLnBrk="1" hangingPunct="1"/>
            <a:r>
              <a:rPr lang="en-US" sz="4200" dirty="0"/>
              <a:t>The more we look AT Jesus, the more we look LIKE Jesus.</a:t>
            </a:r>
          </a:p>
        </p:txBody>
      </p:sp>
      <p:sp>
        <p:nvSpPr>
          <p:cNvPr id="29700" name="Rectangle 4"/>
          <p:cNvSpPr>
            <a:spLocks noGrp="1" noChangeArrowheads="1"/>
          </p:cNvSpPr>
          <p:nvPr>
            <p:ph type="body" sz="half" idx="1"/>
          </p:nvPr>
        </p:nvSpPr>
        <p:spPr>
          <a:xfrm>
            <a:off x="152400" y="4191000"/>
            <a:ext cx="8991600" cy="2438400"/>
          </a:xfrm>
          <a:solidFill>
            <a:schemeClr val="bg1"/>
          </a:solidFill>
        </p:spPr>
        <p:txBody>
          <a:bodyPr lIns="91440" tIns="0" rIns="0" bIns="0"/>
          <a:lstStyle/>
          <a:p>
            <a:pPr marL="0" indent="0" eaLnBrk="1" hangingPunct="1">
              <a:buNone/>
            </a:pPr>
            <a:r>
              <a:rPr lang="en-US" sz="4000" dirty="0"/>
              <a:t>“All of us…show the shining-greatness of the Lord as in a mirror. All the time we are being changed to look like Him…” </a:t>
            </a:r>
            <a:r>
              <a:rPr lang="en-US" sz="1800" dirty="0"/>
              <a:t>2 C</a:t>
            </a:r>
            <a:r>
              <a:rPr lang="en-US" sz="1800" b="1" dirty="0"/>
              <a:t>or. 3:18</a:t>
            </a:r>
            <a:r>
              <a:rPr lang="en-US" sz="2300" dirty="0"/>
              <a:t> </a:t>
            </a:r>
          </a:p>
        </p:txBody>
      </p:sp>
    </p:spTree>
    <p:extLst>
      <p:ext uri="{BB962C8B-B14F-4D97-AF65-F5344CB8AC3E}">
        <p14:creationId xmlns:p14="http://schemas.microsoft.com/office/powerpoint/2010/main" val="2036622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 calcmode="lin" valueType="num">
                                      <p:cBhvr additive="base">
                                        <p:cTn id="7" dur="500" fill="hold"/>
                                        <p:tgtEl>
                                          <p:spTgt spid="297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0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Our-Eyes-On-Jesus"/>
          <p:cNvPicPr>
            <a:picLocks noGrp="1" noChangeAspect="1" noChangeArrowheads="1"/>
          </p:cNvPicPr>
          <p:nvPr>
            <p:ph sz="half" idx="2"/>
          </p:nvPr>
        </p:nvPicPr>
        <p:blipFill rotWithShape="1">
          <a:blip r:embed="rId2">
            <a:extLst>
              <a:ext uri="{BEBA8EAE-BF5A-486C-A8C5-ECC9F3942E4B}">
                <a14:imgProps xmlns:a14="http://schemas.microsoft.com/office/drawing/2010/main">
                  <a14:imgLayer r:embed="rId3">
                    <a14:imgEffect>
                      <a14:sharpenSoften amount="57000"/>
                    </a14:imgEffect>
                    <a14:imgEffect>
                      <a14:colorTemperature colorTemp="7333"/>
                    </a14:imgEffect>
                    <a14:imgEffect>
                      <a14:saturation sat="262000"/>
                    </a14:imgEffect>
                    <a14:imgEffect>
                      <a14:brightnessContrast bright="-4000" contrast="22000"/>
                    </a14:imgEffect>
                  </a14:imgLayer>
                </a14:imgProps>
              </a:ext>
              <a:ext uri="{28A0092B-C50C-407E-A947-70E740481C1C}">
                <a14:useLocalDpi xmlns:a14="http://schemas.microsoft.com/office/drawing/2010/main" val="0"/>
              </a:ext>
            </a:extLst>
          </a:blip>
          <a:srcRect l="6779" r="5085"/>
          <a:stretch/>
        </p:blipFill>
        <p:spPr>
          <a:xfrm>
            <a:off x="5181600" y="25400"/>
            <a:ext cx="3962400" cy="2717800"/>
          </a:xfrm>
          <a:solidFill>
            <a:schemeClr val="bg1"/>
          </a:solidFill>
          <a:ln w="0">
            <a:noFill/>
            <a:miter lim="800000"/>
            <a:headEnd/>
            <a:tailEnd/>
          </a:ln>
          <a:effectLst>
            <a:glow rad="127000">
              <a:schemeClr val="bg1"/>
            </a:glow>
            <a:outerShdw dist="35921" dir="2700000" algn="ctr" rotWithShape="0">
              <a:srgbClr val="808080"/>
            </a:outerShdw>
            <a:softEdge rad="114300"/>
          </a:effectLst>
          <a:extLst/>
        </p:spPr>
      </p:pic>
      <p:sp>
        <p:nvSpPr>
          <p:cNvPr id="31747" name="Rectangle 3"/>
          <p:cNvSpPr>
            <a:spLocks noChangeArrowheads="1"/>
          </p:cNvSpPr>
          <p:nvPr/>
        </p:nvSpPr>
        <p:spPr bwMode="auto">
          <a:xfrm>
            <a:off x="0" y="3810000"/>
            <a:ext cx="914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r>
              <a:rPr lang="en-US" sz="2800" b="1" dirty="0">
                <a:latin typeface="Arial" charset="0"/>
              </a:rPr>
              <a:t>We face the greatest choice in life. </a:t>
            </a:r>
          </a:p>
          <a:p>
            <a:pPr marL="342900" indent="-342900" eaLnBrk="1" hangingPunct="1">
              <a:lnSpc>
                <a:spcPct val="90000"/>
              </a:lnSpc>
              <a:spcBef>
                <a:spcPct val="20000"/>
              </a:spcBef>
              <a:buClr>
                <a:schemeClr val="accent2"/>
              </a:buClr>
              <a:buSzPct val="75000"/>
              <a:buFont typeface="Wingdings" pitchFamily="2" charset="2"/>
              <a:buChar char="n"/>
            </a:pPr>
            <a:r>
              <a:rPr lang="en-US" sz="2800" b="1" dirty="0">
                <a:latin typeface="Arial" charset="0"/>
              </a:rPr>
              <a:t>We cry out to Jesus—our turning point. </a:t>
            </a:r>
          </a:p>
          <a:p>
            <a:pPr marL="342900" indent="-342900" eaLnBrk="1" hangingPunct="1">
              <a:lnSpc>
                <a:spcPct val="90000"/>
              </a:lnSpc>
              <a:spcBef>
                <a:spcPct val="20000"/>
              </a:spcBef>
              <a:buClr>
                <a:schemeClr val="accent2"/>
              </a:buClr>
              <a:buSzPct val="75000"/>
              <a:buFont typeface="Wingdings" pitchFamily="2" charset="2"/>
              <a:buChar char="n"/>
            </a:pPr>
            <a:r>
              <a:rPr lang="en-US" sz="2800" b="1" dirty="0">
                <a:latin typeface="Arial" charset="0"/>
              </a:rPr>
              <a:t>Our eyes are opened—we rejoice.</a:t>
            </a:r>
          </a:p>
          <a:p>
            <a:pPr marL="342900" indent="-342900" eaLnBrk="1" hangingPunct="1">
              <a:lnSpc>
                <a:spcPct val="90000"/>
              </a:lnSpc>
              <a:spcBef>
                <a:spcPct val="20000"/>
              </a:spcBef>
              <a:buClr>
                <a:schemeClr val="accent2"/>
              </a:buClr>
              <a:buSzPct val="75000"/>
              <a:buFont typeface="Wingdings" pitchFamily="2" charset="2"/>
              <a:buChar char="n"/>
            </a:pPr>
            <a:r>
              <a:rPr lang="en-US" sz="2800" b="1" dirty="0">
                <a:latin typeface="Arial" charset="0"/>
              </a:rPr>
              <a:t>We see dimly at first.</a:t>
            </a:r>
          </a:p>
          <a:p>
            <a:pPr marL="342900" indent="-342900" eaLnBrk="1" hangingPunct="1">
              <a:lnSpc>
                <a:spcPct val="90000"/>
              </a:lnSpc>
              <a:spcBef>
                <a:spcPct val="20000"/>
              </a:spcBef>
              <a:buClr>
                <a:schemeClr val="accent2"/>
              </a:buClr>
              <a:buSzPct val="75000"/>
              <a:buFont typeface="Wingdings" pitchFamily="2" charset="2"/>
              <a:buChar char="n"/>
            </a:pPr>
            <a:r>
              <a:rPr lang="en-US" sz="2800" b="1" dirty="0">
                <a:latin typeface="Arial" charset="0"/>
              </a:rPr>
              <a:t>We continue with Jesus.</a:t>
            </a:r>
          </a:p>
          <a:p>
            <a:pPr marL="342900" indent="-342900" eaLnBrk="1" hangingPunct="1">
              <a:lnSpc>
                <a:spcPct val="90000"/>
              </a:lnSpc>
              <a:spcBef>
                <a:spcPct val="20000"/>
              </a:spcBef>
              <a:buClr>
                <a:schemeClr val="accent2"/>
              </a:buClr>
              <a:buSzPct val="75000"/>
              <a:buFont typeface="Wingdings" pitchFamily="2" charset="2"/>
              <a:buChar char="n"/>
            </a:pPr>
            <a:r>
              <a:rPr lang="en-US" sz="2800" b="1" dirty="0">
                <a:latin typeface="Arial" charset="0"/>
              </a:rPr>
              <a:t>We finally see Him fully—face to face. </a:t>
            </a:r>
          </a:p>
        </p:txBody>
      </p:sp>
      <p:sp>
        <p:nvSpPr>
          <p:cNvPr id="31748" name="Rectangle 4"/>
          <p:cNvSpPr>
            <a:spLocks noGrp="1" noChangeArrowheads="1"/>
          </p:cNvSpPr>
          <p:nvPr>
            <p:ph type="body" sz="half" idx="1"/>
          </p:nvPr>
        </p:nvSpPr>
        <p:spPr>
          <a:xfrm>
            <a:off x="0" y="1447800"/>
            <a:ext cx="4953000" cy="2362200"/>
          </a:xfrm>
        </p:spPr>
        <p:txBody>
          <a:bodyPr/>
          <a:lstStyle/>
          <a:p>
            <a:pPr eaLnBrk="1" hangingPunct="1"/>
            <a:r>
              <a:rPr lang="en-US" sz="2800" b="1" dirty="0"/>
              <a:t>First we are groping in </a:t>
            </a:r>
            <a:r>
              <a:rPr lang="en-US" dirty="0"/>
              <a:t>d</a:t>
            </a:r>
            <a:r>
              <a:rPr lang="en-US" sz="2800" b="1" dirty="0"/>
              <a:t>arkness.</a:t>
            </a:r>
          </a:p>
          <a:p>
            <a:pPr eaLnBrk="1" hangingPunct="1"/>
            <a:r>
              <a:rPr lang="en-US" sz="2800" b="1" dirty="0"/>
              <a:t>Then we </a:t>
            </a:r>
            <a:r>
              <a:rPr lang="en-US" dirty="0"/>
              <a:t>h</a:t>
            </a:r>
            <a:r>
              <a:rPr lang="en-US" sz="2800" b="1" dirty="0"/>
              <a:t>ear the Savior calling and feel Him </a:t>
            </a:r>
            <a:r>
              <a:rPr lang="en-US" dirty="0">
                <a:latin typeface="Arial" charset="0"/>
              </a:rPr>
              <a:t>d</a:t>
            </a:r>
            <a:r>
              <a:rPr lang="en-US" sz="2800" b="1" dirty="0">
                <a:latin typeface="Arial" charset="0"/>
              </a:rPr>
              <a:t>rawing us to Himself.</a:t>
            </a:r>
          </a:p>
          <a:p>
            <a:pPr eaLnBrk="1" hangingPunct="1">
              <a:lnSpc>
                <a:spcPct val="90000"/>
              </a:lnSpc>
            </a:pPr>
            <a:endParaRPr lang="en-US" sz="2800" b="1" dirty="0"/>
          </a:p>
        </p:txBody>
      </p:sp>
      <p:sp>
        <p:nvSpPr>
          <p:cNvPr id="31749" name="Rectangle 5"/>
          <p:cNvSpPr>
            <a:spLocks noGrp="1" noChangeArrowheads="1"/>
          </p:cNvSpPr>
          <p:nvPr>
            <p:ph type="title"/>
          </p:nvPr>
        </p:nvSpPr>
        <p:spPr>
          <a:xfrm>
            <a:off x="-76200" y="0"/>
            <a:ext cx="5257800" cy="1524000"/>
          </a:xfrm>
        </p:spPr>
        <p:txBody>
          <a:bodyPr/>
          <a:lstStyle/>
          <a:p>
            <a:pPr algn="l" eaLnBrk="1" hangingPunct="1"/>
            <a:r>
              <a:rPr lang="en-US" sz="3600" b="1" dirty="0"/>
              <a:t>Seeing Jesus </a:t>
            </a:r>
            <a:r>
              <a:rPr lang="en-US" sz="3600" dirty="0"/>
              <a:t>m</a:t>
            </a:r>
            <a:r>
              <a:rPr lang="en-US" sz="3600" b="1" dirty="0"/>
              <a:t>ore and more as we grow in Christ:</a:t>
            </a:r>
            <a:endParaRPr lang="en-US" sz="3600" dirty="0"/>
          </a:p>
        </p:txBody>
      </p:sp>
      <p:sp>
        <p:nvSpPr>
          <p:cNvPr id="2" name="TextBox 1">
            <a:extLst>
              <a:ext uri="{FF2B5EF4-FFF2-40B4-BE49-F238E27FC236}">
                <a16:creationId xmlns:a16="http://schemas.microsoft.com/office/drawing/2014/main" id="{54C836B9-9454-4B16-BDD3-5159C69B81E1}"/>
              </a:ext>
            </a:extLst>
          </p:cNvPr>
          <p:cNvSpPr txBox="1"/>
          <p:nvPr/>
        </p:nvSpPr>
        <p:spPr>
          <a:xfrm>
            <a:off x="5181600" y="2704068"/>
            <a:ext cx="3962400" cy="496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7275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http://campaignkerusso.org/?p=5210</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211991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I  Bowed On My Knees</a:t>
            </a:r>
          </a:p>
          <a:p>
            <a:pPr marL="0" indent="0" algn="ctr">
              <a:buNone/>
            </a:pPr>
            <a:br>
              <a:rPr lang="en-US" sz="4400" dirty="0"/>
            </a:br>
            <a:r>
              <a:rPr lang="en-US" sz="4400" dirty="0"/>
              <a:t>Download Here:</a:t>
            </a:r>
          </a:p>
          <a:p>
            <a:pPr marL="0" indent="0" algn="ctr">
              <a:buNone/>
            </a:pPr>
            <a:r>
              <a:rPr lang="en-US" dirty="0">
                <a:sym typeface="Wingdings" pitchFamily="2" charset="2"/>
                <a:hlinkClick r:id="rId2"/>
              </a:rPr>
              <a:t>http://www.youtube.com/watch?v=XNmIfGGQ94s</a:t>
            </a:r>
            <a:endParaRPr lang="en-US" dirty="0">
              <a:sym typeface="Wingdings" pitchFamily="2" charset="2"/>
            </a:endParaRPr>
          </a:p>
          <a:p>
            <a:pPr marL="0" indent="0" algn="ctr">
              <a:buNone/>
            </a:pPr>
            <a:endParaRPr lang="en-US" dirty="0"/>
          </a:p>
        </p:txBody>
      </p:sp>
      <p:sp>
        <p:nvSpPr>
          <p:cNvPr id="4" name="Title 1"/>
          <p:cNvSpPr>
            <a:spLocks noGrp="1"/>
          </p:cNvSpPr>
          <p:nvPr>
            <p:ph type="title"/>
          </p:nvPr>
        </p:nvSpPr>
        <p:spPr>
          <a:xfrm>
            <a:off x="-33867" y="0"/>
            <a:ext cx="9144000" cy="914400"/>
          </a:xfrm>
        </p:spPr>
        <p:txBody>
          <a:bodyPr/>
          <a:lstStyle/>
          <a:p>
            <a:r>
              <a:rPr lang="en-US" sz="3600" dirty="0">
                <a:solidFill>
                  <a:schemeClr val="tx1"/>
                </a:solidFill>
              </a:rPr>
              <a:t>Song: </a:t>
            </a:r>
            <a:r>
              <a:rPr lang="en-US" sz="3600" dirty="0"/>
              <a:t>I Bowed On My Knees</a:t>
            </a:r>
          </a:p>
        </p:txBody>
      </p:sp>
    </p:spTree>
    <p:extLst>
      <p:ext uri="{BB962C8B-B14F-4D97-AF65-F5344CB8AC3E}">
        <p14:creationId xmlns:p14="http://schemas.microsoft.com/office/powerpoint/2010/main" val="323753920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429000"/>
            <a:ext cx="6400800" cy="34290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seeing Jesus?</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http://campaignkerusso.org/?p=5210</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174637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ur-Eyes-On-Jesu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000"/>
                    </a14:imgEffect>
                    <a14:imgEffect>
                      <a14:colorTemperature colorTemp="9998"/>
                    </a14:imgEffect>
                    <a14:imgEffect>
                      <a14:saturation sat="254000"/>
                    </a14:imgEffect>
                    <a14:imgEffect>
                      <a14:brightnessContrast bright="8000" contrast="-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softEdge rad="520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0" y="4495800"/>
            <a:ext cx="9144000" cy="1524000"/>
          </a:xfrm>
          <a:solidFill>
            <a:schemeClr val="bg1">
              <a:alpha val="27000"/>
            </a:schemeClr>
          </a:solidFill>
          <a:effectLst>
            <a:softEdge rad="165100"/>
          </a:effectLst>
        </p:spPr>
        <p:txBody>
          <a:bodyPr/>
          <a:lstStyle/>
          <a:p>
            <a:pPr eaLnBrk="1" hangingPunct="1"/>
            <a:r>
              <a:rPr lang="en-US" dirty="0">
                <a:effectLst>
                  <a:glow rad="101600">
                    <a:schemeClr val="bg1">
                      <a:alpha val="94000"/>
                    </a:schemeClr>
                  </a:glow>
                </a:effectLst>
              </a:rPr>
              <a:t>Seeing Jesus</a:t>
            </a:r>
            <a:br>
              <a:rPr lang="en-US" dirty="0">
                <a:effectLst>
                  <a:glow rad="101600">
                    <a:schemeClr val="bg1">
                      <a:alpha val="94000"/>
                    </a:schemeClr>
                  </a:glow>
                </a:effectLst>
              </a:rPr>
            </a:br>
            <a:r>
              <a:rPr lang="en-US" dirty="0">
                <a:effectLst>
                  <a:glow rad="101600">
                    <a:schemeClr val="bg1">
                      <a:alpha val="94000"/>
                    </a:schemeClr>
                  </a:glow>
                </a:effectLst>
              </a:rPr>
              <a:t>Pt. 2 - CHANGE </a:t>
            </a:r>
          </a:p>
        </p:txBody>
      </p:sp>
    </p:spTree>
    <p:extLst>
      <p:ext uri="{BB962C8B-B14F-4D97-AF65-F5344CB8AC3E}">
        <p14:creationId xmlns:p14="http://schemas.microsoft.com/office/powerpoint/2010/main" val="300764844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Open the Eyes of My Heart</a:t>
            </a:r>
            <a:br>
              <a:rPr lang="en-US" sz="4400" dirty="0"/>
            </a:br>
            <a:br>
              <a:rPr lang="en-US" sz="4400" dirty="0"/>
            </a:br>
            <a:r>
              <a:rPr lang="en-US" sz="4400" dirty="0"/>
              <a:t>Download Here:</a:t>
            </a:r>
          </a:p>
          <a:p>
            <a:pPr marL="0" indent="0" algn="ctr">
              <a:buNone/>
            </a:pPr>
            <a:r>
              <a:rPr lang="en-US" dirty="0">
                <a:sym typeface="Wingdings" pitchFamily="2" charset="2"/>
                <a:hlinkClick r:id="rId2"/>
              </a:rPr>
              <a:t>http://www.youtube.com/watch?v=O1Fz1rviXFU</a:t>
            </a:r>
            <a:endParaRPr lang="en-US" dirty="0"/>
          </a:p>
        </p:txBody>
      </p:sp>
      <p:sp>
        <p:nvSpPr>
          <p:cNvPr id="4" name="Title 1"/>
          <p:cNvSpPr>
            <a:spLocks noGrp="1"/>
          </p:cNvSpPr>
          <p:nvPr>
            <p:ph type="title"/>
          </p:nvPr>
        </p:nvSpPr>
        <p:spPr>
          <a:xfrm>
            <a:off x="-33867" y="0"/>
            <a:ext cx="9144000" cy="914400"/>
          </a:xfrm>
        </p:spPr>
        <p:txBody>
          <a:bodyPr/>
          <a:lstStyle/>
          <a:p>
            <a:r>
              <a:rPr lang="en-US" sz="3600" dirty="0">
                <a:solidFill>
                  <a:schemeClr val="tx1"/>
                </a:solidFill>
              </a:rPr>
              <a:t>Song: </a:t>
            </a:r>
            <a:r>
              <a:rPr lang="en-US" sz="3600" dirty="0"/>
              <a:t>Open the Eyes of My Heart</a:t>
            </a:r>
          </a:p>
        </p:txBody>
      </p:sp>
    </p:spTree>
    <p:extLst>
      <p:ext uri="{BB962C8B-B14F-4D97-AF65-F5344CB8AC3E}">
        <p14:creationId xmlns:p14="http://schemas.microsoft.com/office/powerpoint/2010/main" val="407119396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earnplaying.com/pre/v0/wp-content/uploads/2013/03/eyeea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9000"/>
                    </a14:imgEffect>
                    <a14:imgEffect>
                      <a14:colorTemperature colorTemp="8162"/>
                    </a14:imgEffect>
                    <a14:imgEffect>
                      <a14:saturation sat="280000"/>
                    </a14:imgEffect>
                    <a14:imgEffect>
                      <a14:brightnessContrast bright="-8000" contrast="11000"/>
                    </a14:imgEffect>
                  </a14:imgLayer>
                </a14:imgProps>
              </a:ext>
              <a:ext uri="{28A0092B-C50C-407E-A947-70E740481C1C}">
                <a14:useLocalDpi xmlns:a14="http://schemas.microsoft.com/office/drawing/2010/main" val="0"/>
              </a:ext>
            </a:extLst>
          </a:blip>
          <a:srcRect/>
          <a:stretch>
            <a:fillRect/>
          </a:stretch>
        </p:blipFill>
        <p:spPr bwMode="auto">
          <a:xfrm>
            <a:off x="4121285" y="0"/>
            <a:ext cx="5022715" cy="68627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0" y="0"/>
            <a:ext cx="5715000" cy="3733800"/>
          </a:xfrm>
        </p:spPr>
        <p:txBody>
          <a:bodyPr/>
          <a:lstStyle/>
          <a:p>
            <a:pPr marL="0" indent="0">
              <a:buNone/>
            </a:pPr>
            <a:r>
              <a:rPr lang="en-US" sz="4000" dirty="0"/>
              <a:t>Hearing Jesus creates FAITH.</a:t>
            </a:r>
          </a:p>
          <a:p>
            <a:pPr marL="0" indent="0">
              <a:buNone/>
            </a:pPr>
            <a:r>
              <a:rPr lang="en-US" sz="4000" dirty="0"/>
              <a:t>We begin to recognize and trust our Master’s directions.</a:t>
            </a:r>
          </a:p>
        </p:txBody>
      </p:sp>
      <p:sp>
        <p:nvSpPr>
          <p:cNvPr id="4" name="Content Placeholder 3"/>
          <p:cNvSpPr>
            <a:spLocks noGrp="1"/>
          </p:cNvSpPr>
          <p:nvPr>
            <p:ph sz="half" idx="2"/>
          </p:nvPr>
        </p:nvSpPr>
        <p:spPr>
          <a:xfrm>
            <a:off x="0" y="3505200"/>
            <a:ext cx="4876800" cy="3581400"/>
          </a:xfrm>
        </p:spPr>
        <p:txBody>
          <a:bodyPr/>
          <a:lstStyle/>
          <a:p>
            <a:pPr marL="0" indent="0">
              <a:buNone/>
            </a:pPr>
            <a:r>
              <a:rPr lang="en-US" sz="4000" dirty="0"/>
              <a:t>SEEING Jesus gives COMFORT. </a:t>
            </a:r>
          </a:p>
          <a:p>
            <a:pPr marL="0" indent="0">
              <a:buNone/>
            </a:pPr>
            <a:r>
              <a:rPr lang="en-US" sz="4000" dirty="0"/>
              <a:t>We begin to see His hand in our circumstances.</a:t>
            </a:r>
          </a:p>
        </p:txBody>
      </p:sp>
    </p:spTree>
    <p:extLst>
      <p:ext uri="{BB962C8B-B14F-4D97-AF65-F5344CB8AC3E}">
        <p14:creationId xmlns:p14="http://schemas.microsoft.com/office/powerpoint/2010/main" val="1606174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ear"/>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2000"/>
                    </a14:imgEffect>
                    <a14:imgEffect>
                      <a14:colorTemperature colorTemp="7830"/>
                    </a14:imgEffect>
                    <a14:imgEffect>
                      <a14:saturation sat="96000"/>
                    </a14:imgEffect>
                    <a14:imgEffect>
                      <a14:brightnessContrast contrast="19000"/>
                    </a14:imgEffect>
                  </a14:imgLayer>
                </a14:imgProps>
              </a:ext>
              <a:ext uri="{28A0092B-C50C-407E-A947-70E740481C1C}">
                <a14:useLocalDpi xmlns:a14="http://schemas.microsoft.com/office/drawing/2010/main" val="0"/>
              </a:ext>
            </a:extLst>
          </a:blip>
          <a:srcRect/>
          <a:stretch>
            <a:fillRect/>
          </a:stretch>
        </p:blipFill>
        <p:spPr>
          <a:xfrm>
            <a:off x="0" y="0"/>
            <a:ext cx="9144000" cy="687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5334000"/>
            <a:ext cx="9144000" cy="1524000"/>
          </a:xfrm>
          <a:solidFill>
            <a:srgbClr val="441700">
              <a:alpha val="89803"/>
            </a:srgbClr>
          </a:solidFill>
        </p:spPr>
        <p:txBody>
          <a:bodyPr lIns="91440" tIns="0" rIns="0" bIns="0"/>
          <a:lstStyle/>
          <a:p>
            <a:pPr marL="0" indent="0" eaLnBrk="1" hangingPunct="1">
              <a:buNone/>
            </a:pPr>
            <a:r>
              <a:rPr lang="en-US" sz="3200" dirty="0"/>
              <a:t>“They were to look for God. Then they might feel after Him and find Him because He is not far from each one of us.” </a:t>
            </a:r>
            <a:r>
              <a:rPr lang="en-US" sz="2000" dirty="0"/>
              <a:t>Acts 17:27</a:t>
            </a:r>
            <a:r>
              <a:rPr lang="en-US" sz="2700" dirty="0"/>
              <a:t> </a:t>
            </a:r>
          </a:p>
        </p:txBody>
      </p:sp>
    </p:spTree>
    <p:extLst>
      <p:ext uri="{BB962C8B-B14F-4D97-AF65-F5344CB8AC3E}">
        <p14:creationId xmlns:p14="http://schemas.microsoft.com/office/powerpoint/2010/main" val="154620082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hat keeps us from seeing jesus"/>
          <p:cNvPicPr>
            <a:picLocks noGrp="1" noChangeAspect="1" noChangeArrowheads="1"/>
          </p:cNvPicPr>
          <p:nvPr>
            <p:ph idx="1"/>
          </p:nvPr>
        </p:nvPicPr>
        <p:blipFill>
          <a:blip r:embed="rId3">
            <a:lum contrast="20000"/>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3"/>
          <p:cNvSpPr>
            <a:spLocks noChangeArrowheads="1"/>
          </p:cNvSpPr>
          <p:nvPr/>
        </p:nvSpPr>
        <p:spPr bwMode="auto">
          <a:xfrm>
            <a:off x="228600" y="152400"/>
            <a:ext cx="2895600" cy="4267200"/>
          </a:xfrm>
          <a:prstGeom prst="rect">
            <a:avLst/>
          </a:prstGeom>
          <a:noFill/>
          <a:ln>
            <a:noFill/>
          </a:ln>
          <a:effectLst>
            <a:softEdge rad="152400"/>
          </a:effectLst>
          <a:extLst/>
        </p:spPr>
        <p:txBody>
          <a:bodyPr lIns="91440" tIns="91440" rIns="0" bIns="0" anchor="ctr" anchorCtr="0"/>
          <a:lstStyle/>
          <a:p>
            <a:pPr marL="457200" indent="-457200" eaLnBrk="1" hangingPunct="1">
              <a:spcBef>
                <a:spcPct val="20000"/>
              </a:spcBef>
              <a:buClr>
                <a:schemeClr val="tx1"/>
              </a:buClr>
              <a:buSzPct val="75000"/>
              <a:buFont typeface="Wingdings" panose="05000000000000000000" pitchFamily="2" charset="2"/>
              <a:buChar char="v"/>
            </a:pPr>
            <a:r>
              <a:rPr lang="en-US" sz="3200" b="1" dirty="0">
                <a:effectLst>
                  <a:glow rad="127000">
                    <a:schemeClr val="bg1"/>
                  </a:glow>
                </a:effectLst>
                <a:latin typeface="Arial" charset="0"/>
              </a:rPr>
              <a:t>L</a:t>
            </a:r>
            <a:r>
              <a:rPr lang="en-US" sz="3600" b="1" dirty="0">
                <a:effectLst>
                  <a:glow rad="127000">
                    <a:schemeClr val="bg1"/>
                  </a:glow>
                </a:effectLst>
                <a:latin typeface="Arial" charset="0"/>
              </a:rPr>
              <a:t>ies &amp; Deception</a:t>
            </a:r>
          </a:p>
          <a:p>
            <a:pPr marL="457200" indent="-457200" eaLnBrk="1" hangingPunct="1">
              <a:spcBef>
                <a:spcPct val="20000"/>
              </a:spcBef>
              <a:buClr>
                <a:schemeClr val="tx1"/>
              </a:buClr>
              <a:buSzPct val="75000"/>
              <a:buFont typeface="Wingdings" panose="05000000000000000000" pitchFamily="2" charset="2"/>
              <a:buChar char="v"/>
            </a:pPr>
            <a:r>
              <a:rPr lang="en-US" sz="3600" b="1" dirty="0">
                <a:effectLst>
                  <a:glow rad="127000">
                    <a:schemeClr val="bg1"/>
                  </a:glow>
                </a:effectLst>
                <a:latin typeface="Arial" charset="0"/>
              </a:rPr>
              <a:t>Willfully Ignorant </a:t>
            </a:r>
          </a:p>
          <a:p>
            <a:pPr marL="457200" indent="-457200" eaLnBrk="1" hangingPunct="1">
              <a:spcBef>
                <a:spcPct val="20000"/>
              </a:spcBef>
              <a:buClr>
                <a:schemeClr val="tx1"/>
              </a:buClr>
              <a:buSzPct val="75000"/>
              <a:buFont typeface="Wingdings" panose="05000000000000000000" pitchFamily="2" charset="2"/>
              <a:buChar char="v"/>
            </a:pPr>
            <a:r>
              <a:rPr lang="en-US" sz="3600" b="1" dirty="0">
                <a:effectLst>
                  <a:glow rad="127000">
                    <a:schemeClr val="bg1"/>
                  </a:glow>
                </a:effectLst>
                <a:latin typeface="Arial" charset="0"/>
              </a:rPr>
              <a:t>Love Our Sin </a:t>
            </a:r>
          </a:p>
        </p:txBody>
      </p:sp>
    </p:spTree>
    <p:custDataLst>
      <p:tags r:id="rId1"/>
    </p:custDataLst>
    <p:extLst>
      <p:ext uri="{BB962C8B-B14F-4D97-AF65-F5344CB8AC3E}">
        <p14:creationId xmlns:p14="http://schemas.microsoft.com/office/powerpoint/2010/main" val="3627040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2"/>
</p:tagLst>
</file>

<file path=ppt/tags/tag2.xml><?xml version="1.0" encoding="utf-8"?>
<p:tagLst xmlns:a="http://schemas.openxmlformats.org/drawingml/2006/main" xmlns:r="http://schemas.openxmlformats.org/officeDocument/2006/relationships" xmlns:p="http://schemas.openxmlformats.org/presentationml/2006/main">
  <p:tag name="TIMING" val="|0.6|1|1.7|1.7|1.9"/>
</p:tagLst>
</file>

<file path=ppt/tags/tag3.xml><?xml version="1.0" encoding="utf-8"?>
<p:tagLst xmlns:a="http://schemas.openxmlformats.org/drawingml/2006/main" xmlns:r="http://schemas.openxmlformats.org/officeDocument/2006/relationships" xmlns:p="http://schemas.openxmlformats.org/presentationml/2006/main">
  <p:tag name="TIMING" val="|1.3|1.4|1.7"/>
</p:tagLst>
</file>

<file path=ppt/tags/tag4.xml><?xml version="1.0" encoding="utf-8"?>
<p:tagLst xmlns:a="http://schemas.openxmlformats.org/drawingml/2006/main" xmlns:r="http://schemas.openxmlformats.org/officeDocument/2006/relationships" xmlns:p="http://schemas.openxmlformats.org/presentationml/2006/main">
  <p:tag name="TIMING" val="|0.8|1.2"/>
</p:tagLst>
</file>

<file path=ppt/tags/tag5.xml><?xml version="1.0" encoding="utf-8"?>
<p:tagLst xmlns:a="http://schemas.openxmlformats.org/drawingml/2006/main" xmlns:r="http://schemas.openxmlformats.org/officeDocument/2006/relationships" xmlns:p="http://schemas.openxmlformats.org/presentationml/2006/main">
  <p:tag name="TIMING" val="|0.6|1.3|1.5|1.3|1.4"/>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0.6|1.2|1.3"/>
</p:tagLst>
</file>

<file path=ppt/tags/tag8.xml><?xml version="1.0" encoding="utf-8"?>
<p:tagLst xmlns:a="http://schemas.openxmlformats.org/drawingml/2006/main" xmlns:r="http://schemas.openxmlformats.org/officeDocument/2006/relationships" xmlns:p="http://schemas.openxmlformats.org/presentationml/2006/main">
  <p:tag name="TIMING" val="|0.8|1.6|1.4|2.4|1.6|1.7|1.8|2.2"/>
</p:tagLst>
</file>

<file path=ppt/tags/tag9.xml><?xml version="1.0" encoding="utf-8"?>
<p:tagLst xmlns:a="http://schemas.openxmlformats.org/drawingml/2006/main" xmlns:r="http://schemas.openxmlformats.org/officeDocument/2006/relationships" xmlns:p="http://schemas.openxmlformats.org/presentationml/2006/main">
  <p:tag name="TIMING" val="|0.8|1.2|1.6|1.4"/>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2335</TotalTime>
  <Words>1138</Words>
  <Application>Microsoft Office PowerPoint</Application>
  <PresentationFormat>On-screen Show (4:3)</PresentationFormat>
  <Paragraphs>128</Paragraphs>
  <Slides>32</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Aharoni</vt:lpstr>
      <vt:lpstr>Arial</vt:lpstr>
      <vt:lpstr>Calibri</vt:lpstr>
      <vt:lpstr>Times New Roman</vt:lpstr>
      <vt:lpstr>Verdana</vt:lpstr>
      <vt:lpstr>Wingdings</vt:lpstr>
      <vt:lpstr>Refined</vt:lpstr>
      <vt:lpstr>Seeing Jesus Pt. 2 - CHANGE </vt:lpstr>
      <vt:lpstr>PowerPoint Presentation</vt:lpstr>
      <vt:lpstr>PowerPoint Presentation</vt:lpstr>
      <vt:lpstr>PowerPoint Presentation</vt:lpstr>
      <vt:lpstr>Seeing Jesus Pt. 2 - CHANGE </vt:lpstr>
      <vt:lpstr>Song: Open the Eyes of My Heart</vt:lpstr>
      <vt:lpstr>PowerPoint Presentation</vt:lpstr>
      <vt:lpstr>PowerPoint Presentation</vt:lpstr>
      <vt:lpstr>PowerPoint Presentation</vt:lpstr>
      <vt:lpstr>Song: Jesus is Standing  Right in Front of You</vt:lpstr>
      <vt:lpstr>Video: Jesus Heals Blind Man</vt:lpstr>
      <vt:lpstr>Video: We see Jesus, We Change</vt:lpstr>
      <vt:lpstr>Spiritual Sight Increases With Use</vt:lpstr>
      <vt:lpstr>Spiritual sight increases with use.</vt:lpstr>
      <vt:lpstr>Then I will have complete knowledge as God has complete knowledge of me.”                       1 Cor. 13:12  </vt:lpstr>
      <vt:lpstr>Our spiritual sight improves as we continue looking at Jesus. </vt:lpstr>
      <vt:lpstr>Seeing Jesus Changes Us</vt:lpstr>
      <vt:lpstr>The more we look AT Jesus, the more we look LIKE Jesus.</vt:lpstr>
      <vt:lpstr>Seeing Jesus more and more as we grow in Christ:</vt:lpstr>
      <vt:lpstr>Song: I Bowed On My Knees</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349</cp:revision>
  <dcterms:created xsi:type="dcterms:W3CDTF">2012-08-28T02:53:07Z</dcterms:created>
  <dcterms:modified xsi:type="dcterms:W3CDTF">2017-09-07T20:21:44Z</dcterms:modified>
</cp:coreProperties>
</file>